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hwUYCaraLtodMyb1W5y0lHrw+E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bold.fntdata"/><Relationship Id="rId6" Type="http://schemas.openxmlformats.org/officeDocument/2006/relationships/slide" Target="slides/slide2.xml"/><Relationship Id="rId18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400552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 txBox="1"/>
          <p:nvPr>
            <p:ph idx="1" type="body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/>
          <p:nvPr>
            <p:ph idx="1" type="body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15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0" name="Google Shape;50;p2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" name="Google Shape;51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54" name="Google Shape;54;p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7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58" name="Google Shape;58;p27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27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3" name="Google Shape;63;p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9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6" name="Google Shape;66;p2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 rotWithShape="1">
          <a:blip r:embed="rId2">
            <a:alphaModFix amt="58000"/>
          </a:blip>
          <a:tile algn="tl" flip="none" tx="0" sx="99996" ty="0" sy="99996"/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868997" cy="48689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6"/>
          <p:cNvSpPr txBox="1"/>
          <p:nvPr>
            <p:ph type="ctrTitle"/>
          </p:nvPr>
        </p:nvSpPr>
        <p:spPr>
          <a:xfrm>
            <a:off x="4969564" y="2481397"/>
            <a:ext cx="61323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000"/>
              <a:buFont typeface="Roboto"/>
              <a:buNone/>
              <a:defRPr b="1" i="0" sz="60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rgbClr val="EFEFEF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1439805" y="15990"/>
            <a:ext cx="94410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Roboto"/>
              <a:buNone/>
              <a:defRPr b="1" i="0" sz="4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902516" y="15397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19100" lvl="0" marL="4572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Char char="●"/>
              <a:defRPr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0" name="Google Shape;2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187355" cy="118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868997" cy="486899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8"/>
          <p:cNvSpPr txBox="1"/>
          <p:nvPr>
            <p:ph type="title"/>
          </p:nvPr>
        </p:nvSpPr>
        <p:spPr>
          <a:xfrm>
            <a:off x="5029201" y="1540566"/>
            <a:ext cx="6112200" cy="3328500"/>
          </a:xfrm>
          <a:prstGeom prst="rect">
            <a:avLst/>
          </a:prstGeom>
          <a:noFill/>
          <a:ln>
            <a:noFill/>
          </a:ln>
        </p:spPr>
        <p:txBody>
          <a:bodyPr anchorCtr="1" anchor="b" bIns="121900" lIns="121900" spcFirstLastPara="1" rIns="121900" wrap="square" tIns="121900">
            <a:noAutofit/>
          </a:bodyPr>
          <a:lstStyle>
            <a:lvl1pPr lv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b="1" i="0" sz="6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bg>
      <p:bgPr>
        <a:blipFill rotWithShape="1">
          <a:blip r:embed="rId2">
            <a:alphaModFix amt="58000"/>
          </a:blip>
          <a:tile algn="tl" flip="none" tx="0" sx="99996" ty="0" sy="99996"/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868997" cy="48689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9"/>
          <p:cNvSpPr txBox="1"/>
          <p:nvPr>
            <p:ph type="ctrTitle"/>
          </p:nvPr>
        </p:nvSpPr>
        <p:spPr>
          <a:xfrm>
            <a:off x="4969564" y="2481397"/>
            <a:ext cx="61323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000"/>
              <a:buFont typeface="Roboto"/>
              <a:buNone/>
              <a:defRPr b="1" i="0" sz="6000" u="none" cap="none" strike="noStrike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868997" cy="486899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0"/>
          <p:cNvSpPr txBox="1"/>
          <p:nvPr>
            <p:ph type="title"/>
          </p:nvPr>
        </p:nvSpPr>
        <p:spPr>
          <a:xfrm>
            <a:off x="5029201" y="1540566"/>
            <a:ext cx="6112200" cy="3328500"/>
          </a:xfrm>
          <a:prstGeom prst="rect">
            <a:avLst/>
          </a:prstGeom>
          <a:noFill/>
          <a:ln>
            <a:noFill/>
          </a:ln>
        </p:spPr>
        <p:txBody>
          <a:bodyPr anchorCtr="1" anchor="b" bIns="121900" lIns="121900" spcFirstLastPara="1" rIns="121900" wrap="square" tIns="121900">
            <a:noAutofit/>
          </a:bodyPr>
          <a:lstStyle>
            <a:lvl1pPr lvl="0" marR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b="1" i="0" sz="6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" name="Google Shape;44;p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oo.gl/EGttxN" TargetMode="External"/><Relationship Id="rId4" Type="http://schemas.openxmlformats.org/officeDocument/2006/relationships/hyperlink" Target="https://goo.gl/RERJvf" TargetMode="External"/><Relationship Id="rId5" Type="http://schemas.openxmlformats.org/officeDocument/2006/relationships/hyperlink" Target="https://goo.gl/bjJSjN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/>
          <p:nvPr>
            <p:ph type="title"/>
          </p:nvPr>
        </p:nvSpPr>
        <p:spPr>
          <a:xfrm>
            <a:off x="1439805" y="15990"/>
            <a:ext cx="9441023" cy="1171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Section and Footer</a:t>
            </a:r>
            <a:endParaRPr b="0" i="0" sz="4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902516" y="1539703"/>
            <a:ext cx="10515600" cy="4592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&lt;section&gt;</a:t>
            </a:r>
            <a: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- logical section in a document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rgbClr val="434343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&lt;footer&gt;</a:t>
            </a:r>
            <a: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- footer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a document or a section</a:t>
            </a:r>
            <a:endParaRPr b="0" i="0" sz="2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9480" y="443760"/>
            <a:ext cx="2744380" cy="6063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935" y="2794863"/>
            <a:ext cx="8160801" cy="3712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 txBox="1"/>
          <p:nvPr>
            <p:ph type="title"/>
          </p:nvPr>
        </p:nvSpPr>
        <p:spPr>
          <a:xfrm>
            <a:off x="5029201" y="1540566"/>
            <a:ext cx="6112200" cy="3328500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/>
              <a:t>Exercise</a:t>
            </a:r>
            <a:endParaRPr i="0" sz="60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 txBox="1"/>
          <p:nvPr>
            <p:ph type="title"/>
          </p:nvPr>
        </p:nvSpPr>
        <p:spPr>
          <a:xfrm>
            <a:off x="1439805" y="15990"/>
            <a:ext cx="9441023" cy="1171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b="0" i="0" sz="4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2"/>
          <p:cNvSpPr txBox="1"/>
          <p:nvPr>
            <p:ph idx="1" type="body"/>
          </p:nvPr>
        </p:nvSpPr>
        <p:spPr>
          <a:xfrm>
            <a:off x="902516" y="1539703"/>
            <a:ext cx="10515600" cy="4592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libri"/>
              <a:buChar char="•"/>
            </a:pPr>
            <a:r>
              <a:rPr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Semantic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lements: </a:t>
            </a:r>
            <a:r>
              <a:rPr i="0" lang="en-US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https://goo.gl/EGttxN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libri"/>
              <a:buChar char="•"/>
            </a:pPr>
            <a:r>
              <a:rPr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Basic Semantic Page Structure: </a:t>
            </a:r>
            <a:r>
              <a:rPr i="0" lang="en-US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https://goo.gl/RERJvf</a:t>
            </a:r>
            <a:endParaRPr i="0" sz="2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rgbClr val="434343"/>
              </a:buClr>
              <a:buSzPts val="2800"/>
              <a:buFont typeface="Calibri"/>
              <a:buChar char="•"/>
            </a:pPr>
            <a:r>
              <a:rPr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Semantic HTML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utorial: </a:t>
            </a:r>
            <a:r>
              <a:rPr i="0" lang="en-US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https://goo.gl/bjJSjN</a:t>
            </a:r>
            <a:endParaRPr i="0" sz="2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"/>
          <p:cNvSpPr txBox="1"/>
          <p:nvPr>
            <p:ph type="ctrTitle"/>
          </p:nvPr>
        </p:nvSpPr>
        <p:spPr>
          <a:xfrm>
            <a:off x="5018838" y="1151675"/>
            <a:ext cx="6132445" cy="31612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000"/>
              <a:buFont typeface="Calibri"/>
              <a:buNone/>
            </a:pPr>
            <a:r>
              <a:rPr b="1" i="0" lang="en-US" sz="60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Layout in HTML5</a:t>
            </a:r>
            <a:endParaRPr b="1" i="0" sz="60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/>
          <p:nvPr>
            <p:ph type="title"/>
          </p:nvPr>
        </p:nvSpPr>
        <p:spPr>
          <a:xfrm>
            <a:off x="1439805" y="15990"/>
            <a:ext cx="9441023" cy="1171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HTML elements</a:t>
            </a:r>
            <a:endParaRPr b="0" i="0" sz="4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 txBox="1"/>
          <p:nvPr>
            <p:ph idx="1" type="body"/>
          </p:nvPr>
        </p:nvSpPr>
        <p:spPr>
          <a:xfrm>
            <a:off x="902516" y="1539703"/>
            <a:ext cx="10515600" cy="4592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rgbClr val="434343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Which one to use?</a:t>
            </a:r>
            <a:endParaRPr b="0" i="0" sz="2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7295" y="2070847"/>
            <a:ext cx="7546042" cy="4628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 txBox="1"/>
          <p:nvPr>
            <p:ph type="title"/>
          </p:nvPr>
        </p:nvSpPr>
        <p:spPr>
          <a:xfrm>
            <a:off x="1439805" y="15990"/>
            <a:ext cx="9441023" cy="1171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Semantic HTML elements</a:t>
            </a:r>
            <a:endParaRPr b="0" i="0" sz="4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 txBox="1"/>
          <p:nvPr>
            <p:ph idx="1" type="body"/>
          </p:nvPr>
        </p:nvSpPr>
        <p:spPr>
          <a:xfrm>
            <a:off x="902516" y="1539703"/>
            <a:ext cx="10515600" cy="4592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Don’t use generic HTML elements (div)</a:t>
            </a:r>
            <a:b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Try to use appropriate tag based on element content</a:t>
            </a:r>
            <a:b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By using the right elements, we provide context for element content</a:t>
            </a:r>
            <a:b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Semantic description is important for: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Char char="•"/>
            </a:pPr>
            <a:r>
              <a:rPr lang="en-US"/>
              <a:t>d</a:t>
            </a:r>
            <a:r>
              <a:rPr b="0" i="0" lang="en-US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evelopers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rgbClr val="434343"/>
              </a:buClr>
              <a:buSzPts val="2400"/>
              <a:buFont typeface="Arial"/>
              <a:buChar char="•"/>
            </a:pPr>
            <a:r>
              <a:rPr lang="en-US"/>
              <a:t>m</a:t>
            </a:r>
            <a:r>
              <a:rPr b="0" i="0" lang="en-US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achin</a:t>
            </a:r>
            <a:r>
              <a:rPr lang="en-US"/>
              <a:t>e</a:t>
            </a:r>
            <a:r>
              <a:rPr b="0" i="0" lang="en-US" sz="2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 (screen readers, crawlers…)</a:t>
            </a:r>
            <a:endParaRPr b="0" i="0" sz="2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/>
          <p:nvPr>
            <p:ph type="title"/>
          </p:nvPr>
        </p:nvSpPr>
        <p:spPr>
          <a:xfrm>
            <a:off x="1439805" y="15990"/>
            <a:ext cx="9441023" cy="1171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Semantic Description Example</a:t>
            </a:r>
            <a:endParaRPr b="0" i="0" sz="4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288" y="2354356"/>
            <a:ext cx="9780056" cy="3064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/>
          <p:nvPr>
            <p:ph type="title"/>
          </p:nvPr>
        </p:nvSpPr>
        <p:spPr>
          <a:xfrm>
            <a:off x="1439805" y="15990"/>
            <a:ext cx="9441023" cy="1171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HTML4/XHTML Layout</a:t>
            </a:r>
            <a:endParaRPr b="0" i="0" sz="4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9510" y="1539875"/>
            <a:ext cx="7941612" cy="4874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"/>
          <p:cNvSpPr txBox="1"/>
          <p:nvPr>
            <p:ph type="title"/>
          </p:nvPr>
        </p:nvSpPr>
        <p:spPr>
          <a:xfrm>
            <a:off x="1439805" y="15990"/>
            <a:ext cx="9441023" cy="1171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HTML5 Semantic Layout</a:t>
            </a:r>
            <a:endParaRPr b="0" i="0" sz="4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4201" y="1371787"/>
            <a:ext cx="7992229" cy="5064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 txBox="1"/>
          <p:nvPr>
            <p:ph type="title"/>
          </p:nvPr>
        </p:nvSpPr>
        <p:spPr>
          <a:xfrm>
            <a:off x="1439805" y="15990"/>
            <a:ext cx="9441023" cy="1171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Header &amp; Navigation</a:t>
            </a:r>
            <a:endParaRPr b="0" i="0" sz="4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8"/>
          <p:cNvSpPr txBox="1"/>
          <p:nvPr>
            <p:ph idx="1" type="body"/>
          </p:nvPr>
        </p:nvSpPr>
        <p:spPr>
          <a:xfrm>
            <a:off x="902516" y="1539703"/>
            <a:ext cx="10515600" cy="4592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&lt;header&gt;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rgbClr val="434343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&lt;nav&gt;</a:t>
            </a:r>
            <a:endParaRPr b="1" i="0" sz="2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9480" y="443760"/>
            <a:ext cx="2744380" cy="6063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8"/>
          <p:cNvPicPr preferRelativeResize="0"/>
          <p:nvPr/>
        </p:nvPicPr>
        <p:blipFill rotWithShape="1">
          <a:blip r:embed="rId4">
            <a:alphaModFix/>
          </a:blip>
          <a:srcRect b="25145" l="9336" r="9946" t="0"/>
          <a:stretch/>
        </p:blipFill>
        <p:spPr>
          <a:xfrm>
            <a:off x="1237129" y="3428065"/>
            <a:ext cx="6858000" cy="3079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/>
          <p:nvPr>
            <p:ph type="title"/>
          </p:nvPr>
        </p:nvSpPr>
        <p:spPr>
          <a:xfrm>
            <a:off x="1439805" y="15990"/>
            <a:ext cx="9441023" cy="1171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Main, </a:t>
            </a:r>
            <a:r>
              <a:rPr b="0" lang="en-US" sz="44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4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rticle and </a:t>
            </a:r>
            <a:r>
              <a:rPr b="0" lang="en-US" sz="44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4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side</a:t>
            </a:r>
            <a:endParaRPr b="0" i="0" sz="4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9"/>
          <p:cNvSpPr txBox="1"/>
          <p:nvPr>
            <p:ph idx="1" type="body"/>
          </p:nvPr>
        </p:nvSpPr>
        <p:spPr>
          <a:xfrm>
            <a:off x="902516" y="1311103"/>
            <a:ext cx="10515600" cy="45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&lt;main&gt;</a:t>
            </a:r>
            <a: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- main content (once per page)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&lt;aside&gt;</a:t>
            </a:r>
            <a: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- content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that </a:t>
            </a:r>
            <a: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is not essential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&lt;article&gt;</a:t>
            </a:r>
            <a: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- independent, self-contained content</a:t>
            </a:r>
            <a:endParaRPr b="0" i="0" sz="2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rgbClr val="434343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9480" y="443760"/>
            <a:ext cx="2744380" cy="6063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9"/>
          <p:cNvPicPr preferRelativeResize="0"/>
          <p:nvPr/>
        </p:nvPicPr>
        <p:blipFill rotWithShape="1">
          <a:blip r:embed="rId4">
            <a:alphaModFix/>
          </a:blip>
          <a:srcRect b="47241" l="0" r="0" t="0"/>
          <a:stretch/>
        </p:blipFill>
        <p:spPr>
          <a:xfrm>
            <a:off x="1733176" y="3078442"/>
            <a:ext cx="5277378" cy="361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